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07" r:id="rId9"/>
    <p:sldId id="288" r:id="rId10"/>
    <p:sldId id="298" r:id="rId11"/>
    <p:sldId id="294" r:id="rId12"/>
    <p:sldId id="295" r:id="rId13"/>
    <p:sldId id="296" r:id="rId14"/>
    <p:sldId id="291" r:id="rId15"/>
    <p:sldId id="293" r:id="rId16"/>
    <p:sldId id="292" r:id="rId17"/>
    <p:sldId id="297" r:id="rId18"/>
    <p:sldId id="312" r:id="rId19"/>
    <p:sldId id="308" r:id="rId20"/>
    <p:sldId id="309" r:id="rId21"/>
    <p:sldId id="310" r:id="rId22"/>
    <p:sldId id="311" r:id="rId23"/>
    <p:sldId id="278" r:id="rId24"/>
    <p:sldId id="267" r:id="rId25"/>
    <p:sldId id="261" r:id="rId26"/>
    <p:sldId id="271" r:id="rId27"/>
    <p:sldId id="263" r:id="rId28"/>
    <p:sldId id="270" r:id="rId29"/>
    <p:sldId id="262" r:id="rId30"/>
    <p:sldId id="264" r:id="rId31"/>
    <p:sldId id="31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2" autoAdjust="0"/>
    <p:restoredTop sz="80503" autoAdjust="0"/>
  </p:normalViewPr>
  <p:slideViewPr>
    <p:cSldViewPr snapToGrid="0" snapToObjects="1">
      <p:cViewPr>
        <p:scale>
          <a:sx n="95" d="100"/>
          <a:sy n="95" d="100"/>
        </p:scale>
        <p:origin x="126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pbpython.com</a:t>
            </a:r>
            <a:r>
              <a:rPr lang="en-US" dirty="0" smtClean="0"/>
              <a:t>/visualization-tools-1.html?utm_campaign=Data_Elixir_20&amp;utm_medium=</a:t>
            </a:r>
            <a:r>
              <a:rPr lang="en-US" dirty="0" err="1" smtClean="0"/>
              <a:t>email&amp;utm_source</a:t>
            </a:r>
            <a:r>
              <a:rPr lang="en-US" dirty="0" smtClean="0"/>
              <a:t>=Data%2BElixir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speakerdeck.com</a:t>
            </a:r>
            <a:r>
              <a:rPr lang="en-US" dirty="0" smtClean="0"/>
              <a:t>/</a:t>
            </a:r>
            <a:r>
              <a:rPr lang="en-US" dirty="0" err="1" smtClean="0"/>
              <a:t>wrobstory</a:t>
            </a:r>
            <a:r>
              <a:rPr lang="en-US" dirty="0" smtClean="0"/>
              <a:t>/python-data-visualization-what-now</a:t>
            </a:r>
          </a:p>
          <a:p>
            <a:r>
              <a:rPr lang="en-US" dirty="0" smtClean="0"/>
              <a:t>Check out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newcoder.io</a:t>
            </a:r>
            <a:r>
              <a:rPr lang="en-US" dirty="0" smtClean="0"/>
              <a:t>/Intro-DataViz/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radar.oreilly.com</a:t>
            </a:r>
            <a:r>
              <a:rPr lang="en-US" dirty="0" smtClean="0"/>
              <a:t>/2013/03/python-data-tools-just-keep-getting-</a:t>
            </a:r>
            <a:r>
              <a:rPr lang="en-US" dirty="0" err="1" smtClean="0"/>
              <a:t>better.html</a:t>
            </a:r>
            <a:endParaRPr lang="en-US" dirty="0" smtClean="0"/>
          </a:p>
          <a:p>
            <a:r>
              <a:rPr lang="en-US" dirty="0" smtClean="0"/>
              <a:t>Network visualization (</a:t>
            </a:r>
            <a:r>
              <a:rPr lang="en-US" dirty="0" err="1" smtClean="0"/>
              <a:t>Cytoscape</a:t>
            </a:r>
            <a:r>
              <a:rPr lang="en-US" dirty="0" smtClean="0"/>
              <a:t>, </a:t>
            </a:r>
            <a:r>
              <a:rPr lang="en-US" dirty="0" err="1" smtClean="0"/>
              <a:t>Gelphi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Upper-left – randomly distributed</a:t>
            </a:r>
          </a:p>
          <a:p>
            <a:r>
              <a:rPr lang="en-US" dirty="0" smtClean="0"/>
              <a:t>Upper-right – curvilinear linear regression</a:t>
            </a:r>
          </a:p>
          <a:p>
            <a:r>
              <a:rPr lang="en-US" dirty="0" smtClean="0"/>
              <a:t>Lower-left -</a:t>
            </a:r>
            <a:r>
              <a:rPr lang="en-US" baseline="0" dirty="0" smtClean="0"/>
              <a:t> possible outlier</a:t>
            </a:r>
          </a:p>
          <a:p>
            <a:r>
              <a:rPr lang="en-US" baseline="0" dirty="0" smtClean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 smtClean="0">
                <a:effectLst/>
              </a:rPr>
              <a:t>Figurative Map of the successive losses in men of the French Army in the Russian campaign 1812-1813.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endParaRPr lang="en-US" dirty="0" smtClean="0">
              <a:effectLst/>
            </a:endParaRPr>
          </a:p>
          <a:p>
            <a:r>
              <a:rPr lang="en-US" i="1" dirty="0" smtClean="0">
                <a:effectLst/>
              </a:rPr>
              <a:t>Drawn by Mr. </a:t>
            </a:r>
            <a:r>
              <a:rPr lang="en-US" i="1" dirty="0" err="1" smtClean="0">
                <a:effectLst/>
              </a:rPr>
              <a:t>Minard</a:t>
            </a:r>
            <a:r>
              <a:rPr lang="en-US" i="1" dirty="0" smtClean="0">
                <a:effectLst/>
              </a:rPr>
              <a:t>, Inspector General of Bridges and Roads in retirement. Paris, 20 November 1869.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i="1" dirty="0" smtClean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 smtClean="0">
                <a:effectLst/>
              </a:rPr>
              <a:t>informations</a:t>
            </a:r>
            <a:r>
              <a:rPr lang="en-US" i="1" dirty="0" smtClean="0">
                <a:effectLst/>
              </a:rPr>
              <a:t> used for drawing the map were taken from the works of Messrs. Thiers, de </a:t>
            </a:r>
            <a:r>
              <a:rPr lang="en-US" i="1" dirty="0" err="1" smtClean="0">
                <a:effectLst/>
              </a:rPr>
              <a:t>Ségur</a:t>
            </a:r>
            <a:r>
              <a:rPr lang="en-US" i="1" dirty="0" smtClean="0">
                <a:effectLst/>
              </a:rPr>
              <a:t>, de </a:t>
            </a:r>
            <a:r>
              <a:rPr lang="en-US" i="1" dirty="0" err="1" smtClean="0">
                <a:effectLst/>
              </a:rPr>
              <a:t>Fezensac</a:t>
            </a:r>
            <a:r>
              <a:rPr lang="en-US" i="1" dirty="0" smtClean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984248"/>
            <a:ext cx="6473952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371600"/>
            <a:ext cx="6473952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4416552"/>
            <a:ext cx="6473952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5943600"/>
            <a:ext cx="5184648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6236208"/>
            <a:ext cx="5184648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013863"/>
            <a:ext cx="2231141" cy="573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01" y="3333750"/>
            <a:ext cx="676657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1" y="533400"/>
            <a:ext cx="4765964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371600"/>
            <a:ext cx="914400" cy="45720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1600"/>
            <a:ext cx="6248400" cy="45720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CD5C6F-DAB5-084F-9229-4C897CB31690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984248"/>
            <a:ext cx="6473952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3429000"/>
            <a:ext cx="6473952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1527048"/>
            <a:ext cx="36576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447800"/>
            <a:ext cx="36576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041648" y="1452309"/>
            <a:ext cx="36576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28600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41648" y="2107152"/>
            <a:ext cx="36576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6419088"/>
            <a:ext cx="914400" cy="384048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594360"/>
            <a:ext cx="47244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5905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752600"/>
            <a:ext cx="27432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" y="1426"/>
            <a:ext cx="9140196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28600" y="155448"/>
            <a:ext cx="75438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28600" y="1527048"/>
            <a:ext cx="75438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29016" y="6419088"/>
            <a:ext cx="9144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04" y="4203193"/>
            <a:ext cx="676657" cy="2164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seandavi/hour_of_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s.nature.com/methagora/2013/07/data-visualization-points-of-view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 </a:t>
            </a:r>
            <a:r>
              <a:rPr lang="en-US" smtClean="0"/>
              <a:t>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</a:t>
            </a:r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</a:t>
            </a:r>
            <a:r>
              <a:rPr lang="en-US" dirty="0" smtClean="0"/>
              <a:t>Squires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657600" y="6236208"/>
            <a:ext cx="5486400" cy="539496"/>
          </a:xfrm>
        </p:spPr>
        <p:txBody>
          <a:bodyPr/>
          <a:lstStyle/>
          <a:p>
            <a:r>
              <a:rPr lang="en-US" dirty="0" smtClean="0"/>
              <a:t>NIAID</a:t>
            </a:r>
          </a:p>
          <a:p>
            <a:r>
              <a:rPr lang="en-US" dirty="0" smtClean="0"/>
              <a:t>Bioinformatics and Computational Biosciences Branch (BCBB)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</a:t>
            </a:r>
            <a:r>
              <a:rPr lang="en-US" dirty="0"/>
              <a:t>y</a:t>
            </a:r>
            <a:r>
              <a:rPr lang="en-US" dirty="0" smtClean="0"/>
              <a:t>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4859" y="6488668"/>
            <a:ext cx="5663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upload.wikimedia.org</a:t>
            </a:r>
            <a:r>
              <a:rPr lang="en-US" sz="1000" dirty="0"/>
              <a:t>/</a:t>
            </a:r>
            <a:r>
              <a:rPr lang="en-US" sz="1000" dirty="0" err="1"/>
              <a:t>wikipedia</a:t>
            </a:r>
            <a:r>
              <a:rPr lang="en-US" sz="1000" dirty="0"/>
              <a:t>/commons/9/9b/</a:t>
            </a:r>
            <a:r>
              <a:rPr lang="en-US" sz="1000" dirty="0" err="1"/>
              <a:t>Social_Network_Analysis_Visualization.png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38" y="1957301"/>
            <a:ext cx="5632015" cy="41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Captions </a:t>
            </a:r>
            <a:r>
              <a:rPr lang="en-US" dirty="0"/>
              <a:t>a</a:t>
            </a:r>
            <a:r>
              <a:rPr lang="en-US" dirty="0" smtClean="0"/>
              <a:t>re </a:t>
            </a:r>
            <a:r>
              <a:rPr lang="en-US" dirty="0"/>
              <a:t>n</a:t>
            </a:r>
            <a:r>
              <a:rPr lang="en-US" dirty="0" smtClean="0"/>
              <a:t>ot optional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ksrowell.com</a:t>
            </a:r>
            <a:r>
              <a:rPr lang="en-US" sz="1200" dirty="0"/>
              <a:t>/blog-visualizing-data/2010/12/23/data-visualization-double-take/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37" y="2188882"/>
            <a:ext cx="6985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0" y="2444327"/>
            <a:ext cx="7963647" cy="27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dirty="0"/>
              <a:t>c</a:t>
            </a:r>
            <a:r>
              <a:rPr lang="en-US" dirty="0" smtClean="0"/>
              <a:t>olor effectively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151255" y="2749196"/>
            <a:ext cx="8285672" cy="249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 </a:t>
            </a:r>
            <a:r>
              <a:rPr lang="en-US" dirty="0"/>
              <a:t>n</a:t>
            </a:r>
            <a:r>
              <a:rPr lang="en-US" dirty="0" smtClean="0"/>
              <a:t>ot mislead </a:t>
            </a:r>
            <a:r>
              <a:rPr lang="en-US" dirty="0"/>
              <a:t>the </a:t>
            </a:r>
            <a:r>
              <a:rPr lang="en-US" dirty="0" smtClean="0"/>
              <a:t>reader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388965" y="2435417"/>
            <a:ext cx="7729234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the </a:t>
            </a:r>
            <a:r>
              <a:rPr lang="en-US" dirty="0" smtClean="0"/>
              <a:t>simplest </a:t>
            </a:r>
            <a:r>
              <a:rPr lang="en-US" dirty="0"/>
              <a:t>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142360" y="2689415"/>
            <a:ext cx="8045098" cy="289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 trumps beauty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" y="2270919"/>
            <a:ext cx="7888941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</a:t>
            </a:r>
            <a:r>
              <a:rPr lang="en-US" dirty="0"/>
              <a:t>the r</a:t>
            </a:r>
            <a:r>
              <a:rPr lang="en-US" dirty="0" smtClean="0"/>
              <a:t>ight tool…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 Can You Put In A Chart?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Two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  <p:sp>
        <p:nvSpPr>
          <p:cNvPr id="6" name="Rectangle 5"/>
          <p:cNvSpPr/>
          <p:nvPr/>
        </p:nvSpPr>
        <p:spPr>
          <a:xfrm>
            <a:off x="0" y="6581001"/>
            <a:ext cx="8185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-25000" dirty="0" smtClean="0"/>
              <a:t>Source: Sean </a:t>
            </a:r>
            <a:r>
              <a:rPr lang="en-US" baseline="-25000" dirty="0"/>
              <a:t>Davis, NCI - </a:t>
            </a:r>
            <a:r>
              <a:rPr lang="en-US" baseline="-25000" dirty="0">
                <a:hlinkClick r:id="rId3"/>
              </a:rPr>
              <a:t>https://</a:t>
            </a:r>
            <a:r>
              <a:rPr lang="en-US" baseline="-25000" dirty="0" smtClean="0">
                <a:hlinkClick r:id="rId3"/>
              </a:rPr>
              <a:t>github.com/seandavi/hour_of_code</a:t>
            </a:r>
            <a:r>
              <a:rPr lang="en-US" baseline="-25000" dirty="0" smtClean="0"/>
              <a:t>; NOTE: These are “R” visualizations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0307" y="1217765"/>
            <a:ext cx="7812740" cy="1371600"/>
          </a:xfrm>
        </p:spPr>
        <p:txBody>
          <a:bodyPr anchor="ctr"/>
          <a:lstStyle/>
          <a:p>
            <a:r>
              <a:rPr lang="en-US" dirty="0" smtClean="0"/>
              <a:t>Get the files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0307" y="2589365"/>
            <a:ext cx="7812740" cy="33945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(http</a:t>
            </a:r>
            <a:r>
              <a:rPr lang="en-US" dirty="0"/>
              <a:t>://</a:t>
            </a:r>
            <a:r>
              <a:rPr lang="en-US" dirty="0" err="1" smtClean="0"/>
              <a:t>bioinformatics.niaid.nih.gov</a:t>
            </a:r>
            <a:r>
              <a:rPr lang="en-US" dirty="0" smtClean="0"/>
              <a:t>)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burkesquires</a:t>
            </a:r>
            <a:r>
              <a:rPr lang="en-US" dirty="0" smtClean="0"/>
              <a:t>/</a:t>
            </a:r>
            <a:r>
              <a:rPr lang="en-US" dirty="0" err="1" smtClean="0"/>
              <a:t>python_biologist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Download “</a:t>
            </a:r>
            <a:r>
              <a:rPr lang="en-US" dirty="0" err="1" smtClean="0"/>
              <a:t>data_viz_files.zip</a:t>
            </a:r>
            <a:r>
              <a:rPr lang="en-US" dirty="0" smtClean="0"/>
              <a:t>” in 06_data_viz_python folder</a:t>
            </a:r>
          </a:p>
          <a:p>
            <a:r>
              <a:rPr lang="en-US" dirty="0" smtClean="0"/>
              <a:t>(Click on file, then click on download)</a:t>
            </a:r>
          </a:p>
          <a:p>
            <a:endParaRPr lang="en-US" dirty="0"/>
          </a:p>
          <a:p>
            <a:r>
              <a:rPr lang="en-US" dirty="0" err="1" smtClean="0"/>
              <a:t>Uncompress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Move to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Three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Much Data Can You Present</a:t>
            </a:r>
            <a:br>
              <a:rPr lang="en-US" smtClean="0"/>
            </a:br>
            <a:r>
              <a:rPr lang="en-US" smtClean="0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2" y="1527175"/>
            <a:ext cx="6182995" cy="4416425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Know Which Chart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97" r="-9897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3613183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-25000" dirty="0" smtClean="0"/>
              <a:t>Source: http</a:t>
            </a:r>
            <a:r>
              <a:rPr lang="en-US" baseline="-25000" dirty="0"/>
              <a:t>://</a:t>
            </a:r>
            <a:r>
              <a:rPr lang="en-US" baseline="-25000" dirty="0" err="1"/>
              <a:t>img.labnol.org</a:t>
            </a:r>
            <a:r>
              <a:rPr lang="en-US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Static data visualization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ggpy</a:t>
            </a:r>
            <a:r>
              <a:rPr lang="en-US" dirty="0" smtClean="0"/>
              <a:t> (</a:t>
            </a:r>
            <a:r>
              <a:rPr lang="en-US" dirty="0" err="1" smtClean="0"/>
              <a:t>ggplot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Dynamic visualization</a:t>
            </a:r>
          </a:p>
          <a:p>
            <a:pPr lvl="1"/>
            <a:r>
              <a:rPr lang="en-US" dirty="0" err="1" smtClean="0"/>
              <a:t>Bokeh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Declarative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Altair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Specialized visualizations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geographical data, timelines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visualization –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Vispy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(non-python)</a:t>
            </a:r>
            <a:br>
              <a:rPr lang="en-US" dirty="0" smtClean="0"/>
            </a:br>
            <a:r>
              <a:rPr lang="en-US" dirty="0" smtClean="0"/>
              <a:t>Data Visualization Techniques: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Visualization: </a:t>
            </a:r>
            <a:r>
              <a:rPr lang="en-US" dirty="0" err="1" smtClean="0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8" r="-10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r="-2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</a:t>
            </a:r>
            <a:r>
              <a:rPr lang="en-US" b="1" dirty="0" smtClean="0"/>
              <a:t>Figures</a:t>
            </a:r>
            <a:r>
              <a:rPr lang="en-US" dirty="0" smtClean="0"/>
              <a:t>. Nicolas </a:t>
            </a:r>
            <a:r>
              <a:rPr lang="en-US" dirty="0"/>
              <a:t>P. </a:t>
            </a:r>
            <a:r>
              <a:rPr lang="en-US" dirty="0" err="1"/>
              <a:t>Rougier</a:t>
            </a:r>
            <a:r>
              <a:rPr lang="en-US" dirty="0"/>
              <a:t> 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Michael </a:t>
            </a:r>
            <a:r>
              <a:rPr lang="en-US" dirty="0" err="1" smtClean="0"/>
              <a:t>Droettboom</a:t>
            </a:r>
            <a:r>
              <a:rPr lang="en-US" dirty="0"/>
              <a:t>,</a:t>
            </a:r>
            <a:r>
              <a:rPr lang="en-US" dirty="0" smtClean="0"/>
              <a:t> Philip </a:t>
            </a:r>
            <a:r>
              <a:rPr lang="en-US" dirty="0"/>
              <a:t>E. </a:t>
            </a:r>
            <a:r>
              <a:rPr lang="en-US" dirty="0" smtClean="0"/>
              <a:t>Bourne. PLOS Computational Biology. September </a:t>
            </a:r>
            <a:r>
              <a:rPr lang="en-US" dirty="0"/>
              <a:t>11, </a:t>
            </a:r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What is Data Visualization?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“The visual </a:t>
            </a:r>
            <a:r>
              <a:rPr lang="en-US" sz="3600" dirty="0" smtClean="0">
                <a:solidFill>
                  <a:srgbClr val="FF0000"/>
                </a:solidFill>
              </a:rPr>
              <a:t>analysis</a:t>
            </a:r>
            <a:r>
              <a:rPr lang="en-US" sz="3600" dirty="0" smtClean="0"/>
              <a:t> of and </a:t>
            </a:r>
            <a:r>
              <a:rPr lang="en-US" sz="3600" dirty="0" smtClean="0">
                <a:solidFill>
                  <a:srgbClr val="FF0000"/>
                </a:solidFill>
              </a:rPr>
              <a:t>communication </a:t>
            </a:r>
            <a:r>
              <a:rPr lang="en-US" sz="3600" dirty="0" smtClean="0"/>
              <a:t>of data”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one-dataset-visualized-25-ways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flowingdata.com</a:t>
            </a:r>
            <a:r>
              <a:rPr lang="en-US" dirty="0"/>
              <a:t>/2017/01/24/one-dataset-visualized-25-ways/</a:t>
            </a:r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Nature Methods: Point of View column</a:t>
            </a:r>
          </a:p>
          <a:p>
            <a:pPr lvl="1"/>
            <a:r>
              <a:rPr lang="en-US" dirty="0" smtClean="0">
                <a:hlinkClick r:id="rId2"/>
              </a:rPr>
              <a:t>http://blogs.nature.com/methagora/2013/07/data-visualization-points-of-view.html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mkweb.bcgsc.ca</a:t>
            </a:r>
            <a:r>
              <a:rPr lang="en-US" dirty="0"/>
              <a:t>/</a:t>
            </a:r>
            <a:r>
              <a:rPr lang="en-US" dirty="0" err="1"/>
              <a:t>pointsofview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  <a:endParaRPr lang="en-US" dirty="0" smtClean="0"/>
          </a:p>
          <a:p>
            <a:r>
              <a:rPr lang="en-US" smtClean="0"/>
              <a:t>Course</a:t>
            </a:r>
          </a:p>
          <a:p>
            <a:pPr lvl="1"/>
            <a:r>
              <a:rPr lang="en-US"/>
              <a:t>http://</a:t>
            </a:r>
            <a:r>
              <a:rPr lang="en-US" dirty="0" err="1"/>
              <a:t>enrico.bertini.io</a:t>
            </a:r>
            <a:r>
              <a:rPr lang="en-US" dirty="0"/>
              <a:t>/teaching/</a:t>
            </a:r>
            <a:endParaRPr lang="en-US" dirty="0" smtClean="0"/>
          </a:p>
          <a:p>
            <a:r>
              <a:rPr lang="en-US" dirty="0" smtClean="0"/>
              <a:t>Chart Chooser</a:t>
            </a:r>
          </a:p>
          <a:p>
            <a:pPr lvl="1"/>
            <a:r>
              <a:rPr lang="en-US" dirty="0"/>
              <a:t>http://</a:t>
            </a:r>
            <a:r>
              <a:rPr lang="en-US" dirty="0" err="1" smtClean="0"/>
              <a:t>labs.juiceanalytics.com</a:t>
            </a:r>
            <a:r>
              <a:rPr lang="en-US" dirty="0" smtClean="0"/>
              <a:t>/</a:t>
            </a:r>
            <a:r>
              <a:rPr lang="en-US" dirty="0" err="1" smtClean="0"/>
              <a:t>chartchooser</a:t>
            </a:r>
            <a:r>
              <a:rPr lang="en-US" dirty="0" smtClean="0"/>
              <a:t>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0" b="-2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en-US" dirty="0"/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9" r="-12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nderstand </a:t>
            </a:r>
            <a:r>
              <a:rPr lang="en-US" dirty="0"/>
              <a:t>the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erive </a:t>
            </a:r>
            <a:r>
              <a:rPr lang="en-US" dirty="0"/>
              <a:t>information from </a:t>
            </a:r>
            <a:r>
              <a:rPr lang="en-US" dirty="0" smtClean="0"/>
              <a:t>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 information</a:t>
            </a:r>
            <a:endParaRPr lang="en-US" dirty="0"/>
          </a:p>
          <a:p>
            <a:pPr lvl="1"/>
            <a:r>
              <a:rPr lang="en-US" dirty="0"/>
              <a:t>Of </a:t>
            </a:r>
            <a:r>
              <a:rPr lang="en-US" dirty="0" smtClean="0"/>
              <a:t>trends</a:t>
            </a:r>
            <a:endParaRPr lang="en-US" dirty="0"/>
          </a:p>
          <a:p>
            <a:pPr lvl="1"/>
            <a:r>
              <a:rPr lang="en-US" dirty="0" smtClean="0"/>
              <a:t>Involves </a:t>
            </a:r>
            <a:r>
              <a:rPr lang="en-US" dirty="0"/>
              <a:t>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Napoleon's March by Charles </a:t>
            </a:r>
            <a:r>
              <a:rPr lang="en-US" dirty="0" err="1" smtClean="0"/>
              <a:t>Minard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t="-11427" b="-1142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195329" y="6471628"/>
            <a:ext cx="18430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Minard’s</a:t>
            </a:r>
            <a:r>
              <a:rPr lang="en-US" sz="1000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1: Know Your </a:t>
            </a:r>
            <a:r>
              <a:rPr lang="en-US" dirty="0" smtClean="0"/>
              <a:t>Audience</a:t>
            </a:r>
          </a:p>
          <a:p>
            <a:r>
              <a:rPr lang="en-US" dirty="0"/>
              <a:t>Rule 2: Identify Your </a:t>
            </a:r>
            <a:r>
              <a:rPr lang="en-US" dirty="0" smtClean="0"/>
              <a:t>Message</a:t>
            </a:r>
          </a:p>
          <a:p>
            <a:r>
              <a:rPr lang="en-US" dirty="0"/>
              <a:t>Rule 3: Adapt the Figure to the Support </a:t>
            </a:r>
            <a:r>
              <a:rPr lang="en-US" dirty="0" smtClean="0"/>
              <a:t>Medium</a:t>
            </a:r>
          </a:p>
          <a:p>
            <a:r>
              <a:rPr lang="en-US" dirty="0"/>
              <a:t>Rule 4: Captions Are Not </a:t>
            </a:r>
            <a:r>
              <a:rPr lang="en-US" dirty="0" smtClean="0"/>
              <a:t>Optional</a:t>
            </a:r>
          </a:p>
          <a:p>
            <a:r>
              <a:rPr lang="en-US" dirty="0"/>
              <a:t>Rule 5: Do Not Trust the </a:t>
            </a:r>
            <a:r>
              <a:rPr lang="en-US" dirty="0" smtClean="0"/>
              <a:t>Defaults</a:t>
            </a:r>
          </a:p>
          <a:p>
            <a:r>
              <a:rPr lang="en-US" dirty="0"/>
              <a:t>Rule 6: Use Color </a:t>
            </a:r>
            <a:r>
              <a:rPr lang="en-US" dirty="0" smtClean="0"/>
              <a:t>Effectively</a:t>
            </a:r>
          </a:p>
          <a:p>
            <a:r>
              <a:rPr lang="en-US" dirty="0"/>
              <a:t>Rule 7: Do Not Mislead the </a:t>
            </a:r>
            <a:r>
              <a:rPr lang="en-US" dirty="0" smtClean="0"/>
              <a:t>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 smtClean="0"/>
              <a:t>”</a:t>
            </a:r>
          </a:p>
          <a:p>
            <a:r>
              <a:rPr lang="en-US" dirty="0"/>
              <a:t>Rule 9: Message Trumps </a:t>
            </a:r>
            <a:r>
              <a:rPr lang="en-US" dirty="0" smtClean="0"/>
              <a:t>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Ten-</a:t>
            </a:r>
            <a:r>
              <a:rPr lang="en-US" dirty="0" err="1" smtClean="0"/>
              <a:t>ish</a:t>
            </a:r>
            <a:r>
              <a:rPr lang="en-US" dirty="0" smtClean="0"/>
              <a:t> </a:t>
            </a:r>
            <a:r>
              <a:rPr lang="en-US" dirty="0"/>
              <a:t>Simple Rules </a:t>
            </a:r>
            <a:r>
              <a:rPr lang="en-US" dirty="0" smtClean="0"/>
              <a:t>/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</a:t>
            </a:r>
            <a:r>
              <a:rPr lang="en-US" dirty="0" smtClean="0"/>
              <a:t>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570253"/>
            <a:ext cx="8217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journals.plos.org</a:t>
            </a:r>
            <a:r>
              <a:rPr lang="en-US" sz="1200" dirty="0"/>
              <a:t>/</a:t>
            </a:r>
            <a:r>
              <a:rPr lang="en-US" sz="1200" dirty="0" err="1"/>
              <a:t>ploscompbiol</a:t>
            </a:r>
            <a:r>
              <a:rPr lang="en-US" sz="1200" dirty="0"/>
              <a:t>/</a:t>
            </a:r>
            <a:r>
              <a:rPr lang="en-US" sz="1200" dirty="0" err="1"/>
              <a:t>article?id</a:t>
            </a:r>
            <a:r>
              <a:rPr lang="en-US" sz="12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2" y="2134988"/>
            <a:ext cx="6858000" cy="38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PPT.potx</Template>
  <TotalTime>3677</TotalTime>
  <Words>544</Words>
  <Application>Microsoft Macintosh PowerPoint</Application>
  <PresentationFormat>On-screen Show (4:3)</PresentationFormat>
  <Paragraphs>135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Wingdings</vt:lpstr>
      <vt:lpstr>Wingdings 2</vt:lpstr>
      <vt:lpstr>Arial</vt:lpstr>
      <vt:lpstr>NIAIDBrandedPPT</vt:lpstr>
      <vt:lpstr>Data Visualization in Python</vt:lpstr>
      <vt:lpstr>Get the files…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How Do I Know Which Chart To Use?</vt:lpstr>
      <vt:lpstr>Choose the Right Chart Type for your Data</vt:lpstr>
      <vt:lpstr>Data Visualization</vt:lpstr>
      <vt:lpstr>Additional (non-python) Data Visualization Techniques:</vt:lpstr>
      <vt:lpstr>Network Visualization: Cytoscape</vt:lpstr>
      <vt:lpstr>Network Visualization: Gelphi</vt:lpstr>
      <vt:lpstr>References</vt:lpstr>
      <vt:lpstr>Resources</vt:lpstr>
      <vt:lpstr>Resources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254</cp:revision>
  <dcterms:created xsi:type="dcterms:W3CDTF">2015-02-02T03:16:27Z</dcterms:created>
  <dcterms:modified xsi:type="dcterms:W3CDTF">2017-11-29T15:10:17Z</dcterms:modified>
</cp:coreProperties>
</file>